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93" r:id="rId4"/>
    <p:sldId id="260" r:id="rId5"/>
    <p:sldId id="268" r:id="rId6"/>
    <p:sldId id="262" r:id="rId7"/>
    <p:sldId id="296" r:id="rId8"/>
    <p:sldId id="269" r:id="rId9"/>
    <p:sldId id="299" r:id="rId10"/>
    <p:sldId id="297" r:id="rId11"/>
    <p:sldId id="301" r:id="rId12"/>
    <p:sldId id="267" r:id="rId13"/>
    <p:sldId id="302" r:id="rId14"/>
    <p:sldId id="286" r:id="rId15"/>
    <p:sldId id="277" r:id="rId16"/>
    <p:sldId id="288" r:id="rId17"/>
    <p:sldId id="278" r:id="rId18"/>
    <p:sldId id="257" r:id="rId19"/>
    <p:sldId id="258" r:id="rId20"/>
    <p:sldId id="261" r:id="rId21"/>
    <p:sldId id="263" r:id="rId22"/>
    <p:sldId id="270" r:id="rId23"/>
    <p:sldId id="266" r:id="rId24"/>
    <p:sldId id="279" r:id="rId25"/>
    <p:sldId id="291" r:id="rId26"/>
    <p:sldId id="292" r:id="rId27"/>
    <p:sldId id="275" r:id="rId28"/>
    <p:sldId id="281" r:id="rId29"/>
    <p:sldId id="298" r:id="rId30"/>
    <p:sldId id="265" r:id="rId31"/>
    <p:sldId id="284" r:id="rId32"/>
    <p:sldId id="290" r:id="rId33"/>
    <p:sldId id="264" r:id="rId34"/>
    <p:sldId id="274" r:id="rId35"/>
    <p:sldId id="273" r:id="rId36"/>
    <p:sldId id="282" r:id="rId37"/>
    <p:sldId id="283" r:id="rId38"/>
    <p:sldId id="28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CC5C4-7716-40B8-8025-996FA188A9C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E48E9-ED3B-43B4-9E0C-499BDA272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1" y="4005064"/>
            <a:ext cx="7704857" cy="107721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</a:rPr>
              <a:t>Создание РППС для реализации игровых замыслов дошкольников. </a:t>
            </a:r>
          </a:p>
        </p:txBody>
      </p:sp>
      <p:pic>
        <p:nvPicPr>
          <p:cNvPr id="1028" name="Picture 4" descr="https://im2-tub-ru.yandex.net/i?id=2b2130f193643cb4e66dab0ea7265154&amp;n=33&amp;h=215&amp;w=3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86595"/>
            <a:ext cx="4608512" cy="312720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Прямоугольник 5"/>
          <p:cNvSpPr/>
          <p:nvPr/>
        </p:nvSpPr>
        <p:spPr>
          <a:xfrm>
            <a:off x="3416424" y="5517232"/>
            <a:ext cx="5579843" cy="7078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Лазарева Ирина Владимировна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                                        воспитатель МБДОУ д/с № 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7"/>
    </mc:Choice>
    <mc:Fallback xmlns="">
      <p:transition spd="slow" advTm="1568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04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Documents and Settings\Admin\Мои документы\Мои рисунки\DSCF63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3902" y="347493"/>
            <a:ext cx="7272808" cy="5285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25604" y="5661248"/>
            <a:ext cx="8856984" cy="9233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Поддержание интереса детей к театрализованной деятельности, развитие артистических качеств, </a:t>
            </a:r>
            <a:r>
              <a:rPr lang="ru-RU" b="1" dirty="0"/>
              <a:t>формирование </a:t>
            </a:r>
            <a:r>
              <a:rPr lang="ru-RU" b="1" dirty="0" smtClean="0"/>
              <a:t>умений организовывать театрализованные игры, самостоятельно распределять роли</a:t>
            </a:r>
            <a:r>
              <a:rPr lang="ru-RU" b="1" dirty="0"/>
              <a:t> </a:t>
            </a:r>
            <a:r>
              <a:rPr lang="ru-RU" b="1" dirty="0" smtClean="0"/>
              <a:t>в них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5"/>
    </mc:Choice>
    <mc:Fallback xmlns="">
      <p:transition spd="slow" advTm="1415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Admin\Мои документы\Мои рисунки\DSCF6364.jpg"/>
          <p:cNvPicPr/>
          <p:nvPr/>
        </p:nvPicPr>
        <p:blipFill rotWithShape="1">
          <a:blip r:embed="rId3" cstate="print"/>
          <a:srcRect b="10178"/>
          <a:stretch/>
        </p:blipFill>
        <p:spPr bwMode="auto">
          <a:xfrm>
            <a:off x="214282" y="214290"/>
            <a:ext cx="4679536" cy="6383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6" name="Picture 2" descr="http://www.skuffens-animationer.dk/Animationer-Blandet/lab/sa-lab00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639554"/>
            <a:ext cx="2664296" cy="404755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8064" y="166568"/>
            <a:ext cx="3672408" cy="181588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Центр экспериментирования «Юный исследователь» </a:t>
            </a:r>
            <a:endParaRPr lang="ru-RU" sz="28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7"/>
    </mc:Choice>
    <mc:Fallback xmlns="">
      <p:transition spd="slow" advTm="1569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42844" y="476672"/>
            <a:ext cx="4141124" cy="224676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Развитие у детей интереса к исследовательской деятельности</a:t>
            </a:r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 стимулирование </a:t>
            </a:r>
            <a:r>
              <a:rPr lang="ru-RU" sz="2000" dirty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любознательности и познавательной мотивации. </a:t>
            </a:r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Формирование  дружеских отношений </a:t>
            </a:r>
            <a:r>
              <a:rPr lang="ru-RU" sz="2000" dirty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между детьми, во время совместной работы.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985" y="3310508"/>
            <a:ext cx="4416491" cy="331236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 descr="C:\Documents and Settings\Admin\Мои документы\Мои рисунки\Изображение 59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2029" y="3645024"/>
            <a:ext cx="3678277" cy="30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 descr="C:\Documents and Settings\Admin\Мои документы\Мои рисунки\Изображение 59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53885"/>
            <a:ext cx="4166141" cy="315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6"/>
    </mc:Choice>
    <mc:Fallback xmlns="">
      <p:transition spd="slow" advTm="1426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978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Admin\Мои документы\Мои рисунки\DSCF6376.jpg"/>
          <p:cNvPicPr/>
          <p:nvPr/>
        </p:nvPicPr>
        <p:blipFill rotWithShape="1">
          <a:blip r:embed="rId3" cstate="print"/>
          <a:srcRect t="19671"/>
          <a:stretch/>
        </p:blipFill>
        <p:spPr bwMode="auto">
          <a:xfrm>
            <a:off x="324393" y="213403"/>
            <a:ext cx="3436127" cy="3149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Documents and Settings\Admin\Мои документы\Мои рисунки\DSCF63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0944">
            <a:off x="324393" y="3284983"/>
            <a:ext cx="3096344" cy="3295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286249" y="365993"/>
            <a:ext cx="4623662" cy="156966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Познавательно – исследовательская деятельность: знакомство с миром насекомых</a:t>
            </a:r>
            <a:endParaRPr lang="ru-RU" sz="2400" b="1" dirty="0"/>
          </a:p>
        </p:txBody>
      </p:sp>
      <p:pic>
        <p:nvPicPr>
          <p:cNvPr id="6" name="Рисунок 5" descr="C:\Documents and Settings\Admin\Мои документы\Мои рисунки\DSCF63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375" y="2441231"/>
            <a:ext cx="4824536" cy="4139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4"/>
    </mc:Choice>
    <mc:Fallback xmlns="">
      <p:transition spd="slow" advTm="1420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G:\Изображение 63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65" y="1628800"/>
            <a:ext cx="4090585" cy="501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 descr="G:\Изображение 63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28800"/>
            <a:ext cx="3927950" cy="501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214290"/>
            <a:ext cx="8678198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Яркий, веселый, физкультурный уголок лаконично и гармонично вписывается в пространство групповой комнаты. Он пользуется популярностью у детей, поскольку реализует их потребность в двигательной активности. Здесь дошкольники могут заниматься и закреплять разные виды движений с помощью разнообразного физкультурного оборудования</a:t>
            </a:r>
            <a:endParaRPr lang="ru-RU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9"/>
    </mc:Choice>
    <mc:Fallback xmlns="">
      <p:transition spd="slow" advTm="4586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80841" y="268147"/>
            <a:ext cx="4816556" cy="46166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южетно-ролевая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игра  «Семья»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364088" y="4895096"/>
            <a:ext cx="3702800" cy="1815882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Цель: формирование практических умений, воспитание 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создание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положительного отношения к труду,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самостоятельность, развитие подражательности и творческих способностей,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гендерное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воспитание.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G:\Изображение 62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3284984"/>
            <a:ext cx="4357719" cy="345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Рисунок 6" descr="G:\Изображение 62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5300" y="1020658"/>
            <a:ext cx="4608512" cy="363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28675" name="Picture 3" descr="G:\развивающая среда\547.JPG"/>
          <p:cNvPicPr>
            <a:picLocks noChangeAspect="1" noChangeArrowheads="1"/>
          </p:cNvPicPr>
          <p:nvPr/>
        </p:nvPicPr>
        <p:blipFill rotWithShape="1">
          <a:blip r:embed="rId5" cstate="print"/>
          <a:srcRect t="23042"/>
          <a:stretch/>
        </p:blipFill>
        <p:spPr bwMode="auto">
          <a:xfrm>
            <a:off x="214281" y="63155"/>
            <a:ext cx="3332169" cy="30351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75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0"/>
    </mc:Choice>
    <mc:Fallback xmlns="">
      <p:transition spd="slow" advTm="458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57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428604"/>
            <a:ext cx="821537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Arial Narrow" pitchFamily="34" charset="0"/>
              </a:rPr>
              <a:t>Уголок  для сюжетно-ролевой игры «Кафе», </a:t>
            </a:r>
            <a:r>
              <a:rPr lang="ru-RU" sz="2000" dirty="0" smtClean="0">
                <a:latin typeface="Arial Narrow" pitchFamily="34" charset="0"/>
              </a:rPr>
              <a:t>где герои сюжетно-ролевой игры «Семья»  могли бы провести отдых и закрепить правила поведения за столом и в общественных местах. </a:t>
            </a:r>
            <a:endParaRPr lang="ru-RU" sz="2000" dirty="0">
              <a:latin typeface="Arial Narrow" pitchFamily="34" charset="0"/>
            </a:endParaRPr>
          </a:p>
        </p:txBody>
      </p:sp>
      <p:pic>
        <p:nvPicPr>
          <p:cNvPr id="4" name="Рисунок 3" descr="G:\Изображение 62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03067"/>
            <a:ext cx="3854232" cy="496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 descr="G:\Изображение 6278.jpg"/>
          <p:cNvPicPr/>
          <p:nvPr/>
        </p:nvPicPr>
        <p:blipFill rotWithShape="1">
          <a:blip r:embed="rId4" cstate="print"/>
          <a:srcRect t="39041"/>
          <a:stretch/>
        </p:blipFill>
        <p:spPr bwMode="auto">
          <a:xfrm>
            <a:off x="4583057" y="2060848"/>
            <a:ext cx="4433145" cy="450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0"/>
    </mc:Choice>
    <mc:Fallback xmlns="">
      <p:transition spd="slow" advTm="4629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57158" y="332656"/>
            <a:ext cx="8358246" cy="923330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Уголок «Супермаркет»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Цели создания: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формирование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ролевых действий, формирование коммуникативных навыков в игре, приобщение к окружающему миру.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 descr="G:\Изображение 62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3229" y="1556792"/>
            <a:ext cx="6909171" cy="508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2425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02"/>
    </mc:Choice>
    <mc:Fallback xmlns="">
      <p:transition spd="slow" advTm="4610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372200" y="1058104"/>
            <a:ext cx="2592288" cy="2923877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Уголок 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Парикмахерская»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Расширяет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знания детей о профессии парикмахера, приучает следить за своим внешним видом, ухаживать за волосами, воспитывает доброжелательные отношения друг к другу. </a:t>
            </a:r>
          </a:p>
        </p:txBody>
      </p:sp>
      <p:pic>
        <p:nvPicPr>
          <p:cNvPr id="5" name="Рисунок 4" descr="G:\Изображение 62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398" y="548680"/>
            <a:ext cx="5869886" cy="612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84"/>
    </mc:Choice>
    <mc:Fallback xmlns="">
      <p:transition spd="slow" advTm="4598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04909" y="260648"/>
            <a:ext cx="8534182" cy="1138773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Уголок 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Больница»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</a:rPr>
              <a:t>Расширяются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</a:rPr>
              <a:t>представления детей о профессиях врача, медицинской сестры. Прививается детям чувство благодарности к человеку за его труд. Закрепляются знания социальных отношений, обучение навыкам поведения в поликлинике. Развивается игровой диалог, игровое взаимодействие. 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 descr="G:\Изображение 62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32" y="1725462"/>
            <a:ext cx="5112568" cy="492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 descr="C:\Documents and Settings\Admin\Мои документы\Мои рисунки\Изображение 62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782612"/>
            <a:ext cx="3258185" cy="487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8"/>
    </mc:Choice>
    <mc:Fallback xmlns="">
      <p:transition spd="slow" advTm="4558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44" y="357166"/>
            <a:ext cx="8786874" cy="156966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</a:rPr>
              <a:t>Игра - что может быть интересней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для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</a:rPr>
              <a:t>ребёнка? </a:t>
            </a:r>
            <a:endParaRPr lang="en-US" sz="32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Это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</a:rPr>
              <a:t>и радость и познание, и творчество. </a:t>
            </a:r>
            <a:endParaRPr lang="en-US" sz="32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Это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</a:rPr>
              <a:t>то, ради чего ребёнок </a:t>
            </a:r>
            <a:r>
              <a:rPr lang="ru-RU" sz="3200" b="1" dirty="0" smtClean="0">
                <a:solidFill>
                  <a:srgbClr val="002060"/>
                </a:solidFill>
                <a:latin typeface="Arial Narrow" pitchFamily="34" charset="0"/>
              </a:rPr>
              <a:t>идёт </a:t>
            </a:r>
            <a:r>
              <a:rPr lang="ru-RU" sz="3200" b="1" dirty="0">
                <a:solidFill>
                  <a:srgbClr val="002060"/>
                </a:solidFill>
                <a:latin typeface="Arial Narrow" pitchFamily="34" charset="0"/>
              </a:rPr>
              <a:t>в детский сад. </a:t>
            </a:r>
          </a:p>
        </p:txBody>
      </p:sp>
      <p:pic>
        <p:nvPicPr>
          <p:cNvPr id="1028" name="Picture 4" descr="https://im2-tub-ru.yandex.net/i?id=2b2130f193643cb4e66dab0ea7265154&amp;n=33&amp;h=215&amp;w=3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500306"/>
            <a:ext cx="6000792" cy="407196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8116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11"/>
    </mc:Choice>
    <mc:Fallback xmlns="">
      <p:transition spd="slow" advTm="9121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15182" y="188640"/>
            <a:ext cx="8001056" cy="1231106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Уголок «Почта»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Цели создания: 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формирование коммуникативных навыков, умения выполнять действия в соответствии с ролью, знакомить с профессией и ее необходимостью</a:t>
            </a: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4" name="Рисунок 3" descr="C:\Documents and Settings\Admin\Мои документы\Мои рисунки\Изображение 6237.jpg"/>
          <p:cNvPicPr/>
          <p:nvPr/>
        </p:nvPicPr>
        <p:blipFill rotWithShape="1">
          <a:blip r:embed="rId3" cstate="print"/>
          <a:srcRect t="32949" r="53266"/>
          <a:stretch/>
        </p:blipFill>
        <p:spPr bwMode="auto">
          <a:xfrm>
            <a:off x="5089494" y="1964854"/>
            <a:ext cx="3426744" cy="469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 descr="C:\Documents and Settings\Admin\Мои документы\Мои рисунки\Изображение 62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534" y="1628801"/>
            <a:ext cx="4138176" cy="502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8"/>
    </mc:Choice>
    <mc:Fallback xmlns="">
      <p:transition spd="slow" advTm="4638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8" y="-21382"/>
            <a:ext cx="9144000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735069" y="692696"/>
            <a:ext cx="2157412" cy="3416320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Уголок «Ателье»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Цели создания: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формирование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коммуникативных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навыков, развитие подражательности, умения перевоплощаться и действовать в соответствии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с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ролью; развивать трудовые навыки </a:t>
            </a:r>
            <a:r>
              <a:rPr lang="ru-RU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4" name="Рисунок 3" descr="G:\Изображение 62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64" y="260648"/>
            <a:ext cx="6161343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5"/>
    </mc:Choice>
    <mc:Fallback xmlns="">
      <p:transition spd="slow" advTm="4660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61906" y="188640"/>
            <a:ext cx="8715436" cy="101566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КРАЕВЕДЕНИЯ: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Детям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даются понятия о малой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Родине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Отечестве, представления о социокультурных ценностях нашего народа, 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многообразии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стран и народов мира.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C:\Documents and Settings\Admin\Мои документы\Мои рисунки\DSCF6360.jpg"/>
          <p:cNvPicPr/>
          <p:nvPr/>
        </p:nvPicPr>
        <p:blipFill rotWithShape="1">
          <a:blip r:embed="rId3" cstate="print"/>
          <a:srcRect t="15097"/>
          <a:stretch/>
        </p:blipFill>
        <p:spPr bwMode="auto">
          <a:xfrm>
            <a:off x="1628556" y="1340768"/>
            <a:ext cx="6457350" cy="5282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8"/>
    </mc:Choice>
    <mc:Fallback xmlns="">
      <p:transition spd="slow" advTm="4675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33186" y="188640"/>
            <a:ext cx="8677628" cy="1569660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Игровая зона для мальчиков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Цели создания: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ознакомление детей различными видами транспорта, развитие пространственного и конструктивного мышления, творческого воображения, обучение элементарному планированию действий, формирование умения играть вместе по задуманному сценарию, закрепление знаний о правилах поведения водителей в условиях улицы, умений пользоваться полученными знаниями, гендерное воспитание.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530" name="Picture 2" descr="G:\развивающая среда\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33" y="1916832"/>
            <a:ext cx="4331227" cy="487262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 descr="C:\Documents and Settings\Admin\Мои документы\Мои рисунки\Изображение 62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0312" y="1906909"/>
            <a:ext cx="3860502" cy="487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6"/>
    </mc:Choice>
    <mc:Fallback xmlns="">
      <p:transition spd="slow" advTm="2091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14282" y="188640"/>
            <a:ext cx="8643998" cy="1200329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Сюжетно-ролевая игра «Гараж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» 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Знакомство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с разными видами автомобильного транспорта. Закрепление знаний о труде водителей, назначении спецмашин и спец.учреждений в которые можно обратиться за помощью. </a:t>
            </a: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29698" name="Picture 2" descr="G:\развивающая среда\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56792"/>
            <a:ext cx="6809451" cy="510752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50386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9"/>
    </mc:Choice>
    <mc:Fallback xmlns="">
      <p:transition spd="slow" advTm="2134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214290"/>
            <a:ext cx="8643998" cy="1107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     </a:t>
            </a:r>
            <a:r>
              <a:rPr lang="ru-RU" sz="1600" b="1" i="1" u="sng" dirty="0" smtClean="0">
                <a:latin typeface="Arial Narrow" pitchFamily="34" charset="0"/>
              </a:rPr>
              <a:t>Строительный центр</a:t>
            </a:r>
            <a:r>
              <a:rPr lang="ru-RU" sz="1600" b="1" u="sng" dirty="0" smtClean="0">
                <a:latin typeface="Arial Narrow" pitchFamily="34" charset="0"/>
              </a:rPr>
              <a:t> </a:t>
            </a:r>
            <a:r>
              <a:rPr lang="ru-RU" sz="1600" dirty="0" smtClean="0">
                <a:latin typeface="Arial Narrow" pitchFamily="34" charset="0"/>
              </a:rPr>
              <a:t>хоть и сосредоточен </a:t>
            </a:r>
            <a:r>
              <a:rPr lang="ru-RU" sz="1600" dirty="0" smtClean="0">
                <a:latin typeface="Arial Narrow" pitchFamily="34" charset="0"/>
              </a:rPr>
              <a:t>в </a:t>
            </a:r>
            <a:r>
              <a:rPr lang="ru-RU" sz="1600" dirty="0" smtClean="0">
                <a:latin typeface="Arial Narrow" pitchFamily="34" charset="0"/>
              </a:rPr>
              <a:t>одном месте и занимает немного пространства, он достаточно </a:t>
            </a:r>
            <a:r>
              <a:rPr lang="ru-RU" sz="1600" b="1" dirty="0" smtClean="0">
                <a:latin typeface="Arial Narrow" pitchFamily="34" charset="0"/>
              </a:rPr>
              <a:t>мобилен.</a:t>
            </a:r>
            <a:r>
              <a:rPr lang="ru-RU" sz="1600" dirty="0" smtClean="0">
                <a:latin typeface="Arial Narrow" pitchFamily="34" charset="0"/>
              </a:rPr>
              <a:t> Практичность его состоит в том, что с содержанием строительного уголка (конструктор различного вида, крупный и мелкий деревянный конструктор) можно перемещаться в любое место группы и организовывать данную деятельность, как с подгруппой детей, так и индивидуально</a:t>
            </a:r>
            <a:endParaRPr lang="ru-RU" sz="2000" dirty="0">
              <a:latin typeface="Arial Narrow" pitchFamily="34" charset="0"/>
            </a:endParaRPr>
          </a:p>
        </p:txBody>
      </p:sp>
      <p:pic>
        <p:nvPicPr>
          <p:cNvPr id="7" name="Рисунок 6" descr="G:\Изображение 62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12218"/>
            <a:ext cx="4107685" cy="513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 descr="G:\Изображение 62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484784"/>
            <a:ext cx="4071966" cy="515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7"/>
    </mc:Choice>
    <mc:Fallback xmlns="">
      <p:transition spd="slow" advTm="2586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G:\Изображение 62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99" y="168276"/>
            <a:ext cx="5040477" cy="652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082" name="Picture 2" descr="http://www.directhandyman.co.uk/0_0_0_0_200_213_csupload_17144329.png?u=4197752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7072"/>
            <a:ext cx="1905000" cy="2028826"/>
          </a:xfrm>
          <a:prstGeom prst="rect">
            <a:avLst/>
          </a:prstGeom>
          <a:noFill/>
        </p:spPr>
      </p:pic>
      <p:sp>
        <p:nvSpPr>
          <p:cNvPr id="46084" name="AutoShape 4" descr="http://rigos-designs.tripod.com/sitebuildercontent/sitebuilderpictures/calipers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6" name="Picture 6" descr="http://gifgifs.com/animations/other-animations/tools/Wrench_spin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520051"/>
            <a:ext cx="1857388" cy="2192982"/>
          </a:xfrm>
          <a:prstGeom prst="rect">
            <a:avLst/>
          </a:prstGeom>
          <a:noFill/>
        </p:spPr>
      </p:pic>
      <p:pic>
        <p:nvPicPr>
          <p:cNvPr id="46088" name="Picture 8" descr="http://f1.ds-russia.ru/u_dirs/025/25056/6d889dbc1c549df1fb45e23285e1dfa9.gif"/>
          <p:cNvPicPr>
            <a:picLocks noChangeAspect="1" noChangeArrowheads="1"/>
          </p:cNvPicPr>
          <p:nvPr/>
        </p:nvPicPr>
        <p:blipFill rotWithShape="1">
          <a:blip r:embed="rId6" cstate="print"/>
          <a:srcRect r="30813" b="27655"/>
          <a:stretch/>
        </p:blipFill>
        <p:spPr bwMode="auto">
          <a:xfrm>
            <a:off x="7323004" y="5088409"/>
            <a:ext cx="1419891" cy="13954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57818" y="500042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Сюжетно – ролевая </a:t>
            </a:r>
            <a:r>
              <a:rPr lang="ru-RU" sz="2400" b="1" dirty="0" smtClean="0"/>
              <a:t>игра «</a:t>
            </a:r>
            <a:r>
              <a:rPr lang="ru-RU" sz="2400" b="1" dirty="0"/>
              <a:t>МАСТЕРСКАЯ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1772816"/>
            <a:ext cx="3341768" cy="175432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Развитие коммуникативных способностей, расширение знаний </a:t>
            </a:r>
            <a:r>
              <a:rPr lang="ru-RU" b="1" dirty="0" smtClean="0"/>
              <a:t>детей </a:t>
            </a:r>
            <a:r>
              <a:rPr lang="ru-RU" b="1" dirty="0" smtClean="0"/>
              <a:t>об </a:t>
            </a:r>
            <a:r>
              <a:rPr lang="ru-RU" b="1" dirty="0" smtClean="0"/>
              <a:t>инструментах, и </a:t>
            </a:r>
            <a:r>
              <a:rPr lang="ru-RU" b="1" dirty="0" smtClean="0"/>
              <a:t>закрепление навыков </a:t>
            </a:r>
            <a:r>
              <a:rPr lang="ru-RU" b="1" dirty="0" smtClean="0"/>
              <a:t>безопасного обращения с ними.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8"/>
    </mc:Choice>
    <mc:Fallback xmlns="">
      <p:transition spd="slow" advTm="2131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0565" cy="6858000"/>
          </a:xfrm>
          <a:prstGeom prst="rect">
            <a:avLst/>
          </a:prstGeom>
          <a:noFill/>
        </p:spPr>
      </p:pic>
      <p:pic>
        <p:nvPicPr>
          <p:cNvPr id="3" name="Рисунок 2" descr="C:\Users\Asus\Desktop\инна(2)\DSCF62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2" y="188640"/>
            <a:ext cx="4535997" cy="365242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 descr="C:\Users\Asus\Desktop\инна(2)\DSCF62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19" y="3429000"/>
            <a:ext cx="4330725" cy="33134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 descr="C:\Users\Asus\Desktop\инна(2)\DSCF62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462"/>
            <a:ext cx="3923928" cy="276448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5362" name="Picture 2" descr="http://kshap74.3dn.ru/_tbkp/02_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84" y="5189027"/>
            <a:ext cx="2233159" cy="166897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28261" y="4173181"/>
            <a:ext cx="3457295" cy="120032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Сюжетно – ролевая игра</a:t>
            </a:r>
          </a:p>
          <a:p>
            <a:pPr algn="ctr"/>
            <a:r>
              <a:rPr lang="ru-RU" b="1" dirty="0" smtClean="0"/>
              <a:t> «Путешествие по городу». </a:t>
            </a:r>
          </a:p>
          <a:p>
            <a:pPr algn="ctr"/>
            <a:r>
              <a:rPr lang="ru-RU" b="1" dirty="0" smtClean="0"/>
              <a:t>Цель: закрепление знаний  о правилах дорожного движения.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3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9"/>
    </mc:Choice>
    <mc:Fallback xmlns="">
      <p:transition spd="slow" advTm="2077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</p:spPr>
      </p:pic>
      <p:pic>
        <p:nvPicPr>
          <p:cNvPr id="3" name="Рисунок 2" descr="C:\Users\Asus\Desktop\инна(2)\DSCF62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00042"/>
            <a:ext cx="3781654" cy="494518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 descr="C:\Users\Asus\Desktop\инна(2)\DSCF62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1" y="2584569"/>
            <a:ext cx="4780623" cy="42734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Прямоугольник 1"/>
          <p:cNvSpPr/>
          <p:nvPr/>
        </p:nvSpPr>
        <p:spPr>
          <a:xfrm>
            <a:off x="4453985" y="764704"/>
            <a:ext cx="4374071" cy="107721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/>
              <a:t>Сюжетно – ролевая игра «Моряки»</a:t>
            </a:r>
          </a:p>
        </p:txBody>
      </p:sp>
    </p:spTree>
    <p:extLst>
      <p:ext uri="{BB962C8B-B14F-4D97-AF65-F5344CB8AC3E}">
        <p14:creationId xmlns:p14="http://schemas.microsoft.com/office/powerpoint/2010/main" val="13987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3"/>
    </mc:Choice>
    <mc:Fallback xmlns="">
      <p:transition spd="slow" advTm="2140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Documents and Settings\Admin\Мои документы\Мои рисунки\DSCF63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5438408" cy="64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8" name="Picture 4" descr="http://4put.ru/pictures/max/196/604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3405" y="1772817"/>
            <a:ext cx="2208244" cy="16561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30" name="Picture 6" descr="http://xn----ctbja7ad6ai8f.xn--p1ai/_site/files/images/news/1441502323/1401447588_images_1364132075319.jpg_big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929358"/>
            <a:ext cx="2202361" cy="16517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32" name="Picture 8" descr="http://www.playing-field.ru/img/2015/052022/05513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5845" y="4581128"/>
            <a:ext cx="2209653" cy="16572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TextBox 2"/>
          <p:cNvSpPr txBox="1"/>
          <p:nvPr/>
        </p:nvSpPr>
        <p:spPr>
          <a:xfrm>
            <a:off x="4749160" y="530678"/>
            <a:ext cx="3960440" cy="95410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Уголок «Декоративно – прикладного искусства»</a:t>
            </a:r>
          </a:p>
        </p:txBody>
      </p:sp>
    </p:spTree>
    <p:extLst>
      <p:ext uri="{BB962C8B-B14F-4D97-AF65-F5344CB8AC3E}">
        <p14:creationId xmlns:p14="http://schemas.microsoft.com/office/powerpoint/2010/main" val="190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4"/>
    </mc:Choice>
    <mc:Fallback xmlns="">
      <p:transition spd="slow" advTm="3120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568952" cy="163121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/>
              <a:t>Насыщаясь, игровая среда группы постепенно </a:t>
            </a:r>
            <a:r>
              <a:rPr lang="ru-RU" sz="2000" dirty="0" smtClean="0"/>
              <a:t>становится </a:t>
            </a:r>
            <a:r>
              <a:rPr lang="ru-RU" sz="2000" dirty="0"/>
              <a:t>основой для организации увлекательной, содержательной жизни и разностороннего развития каждого </a:t>
            </a:r>
            <a:r>
              <a:rPr lang="ru-RU" sz="2000" dirty="0" smtClean="0"/>
              <a:t>ребёнка</a:t>
            </a:r>
            <a:r>
              <a:rPr lang="ru-RU" sz="2000" dirty="0"/>
              <a:t>. Размещение оборудования по секторам (центрам развития) </a:t>
            </a:r>
            <a:r>
              <a:rPr lang="ru-RU" sz="2000" dirty="0" smtClean="0"/>
              <a:t>позволит </a:t>
            </a:r>
            <a:r>
              <a:rPr lang="ru-RU" sz="2000" dirty="0"/>
              <a:t>детям </a:t>
            </a:r>
            <a:r>
              <a:rPr lang="ru-RU" sz="2000" dirty="0" smtClean="0"/>
              <a:t>объединяться </a:t>
            </a:r>
            <a:r>
              <a:rPr lang="ru-RU" sz="2000" dirty="0"/>
              <a:t>подгруппами по общим </a:t>
            </a:r>
            <a:r>
              <a:rPr lang="ru-RU" sz="2000" dirty="0" smtClean="0"/>
              <a:t>интересам.</a:t>
            </a:r>
            <a:endParaRPr lang="ru-RU" sz="2000" dirty="0"/>
          </a:p>
        </p:txBody>
      </p:sp>
      <p:pic>
        <p:nvPicPr>
          <p:cNvPr id="3" name="Picture 2" descr="F:\скан фото\сканирование01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1"/>
          <a:stretch/>
        </p:blipFill>
        <p:spPr bwMode="auto">
          <a:xfrm>
            <a:off x="970822" y="1916832"/>
            <a:ext cx="7344815" cy="458417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52"/>
    </mc:Choice>
    <mc:Fallback xmlns="">
      <p:transition spd="slow" advTm="3705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14282" y="188640"/>
            <a:ext cx="8715436" cy="1200329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Уголок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изобразитель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ного творчества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Закрепление умений и навыков в рисовании, лепке, аппликации, развитие мелкой моторики, творческого воображения и фантазии, расширение представлений о цвете, свойствах и качествах различных материалов, освоение новых способов изображения.</a:t>
            </a: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23554" name="Picture 2" descr="G:\развивающая среда\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004" y="1737334"/>
            <a:ext cx="6387684" cy="493202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2530" name="Picture 2" descr="https://im0-tub-ru.yandex.net/i?id=7dedc2286ed820dc3c398e8cbc606109&amp;n=33&amp;h=215&amp;w=2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940" y="2996952"/>
            <a:ext cx="2132367" cy="2998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contrasting" dir="t">
              <a:rot lat="0" lon="0" rev="4200000"/>
            </a:lightRig>
          </a:scene3d>
          <a:sp3d prstMaterial="plastic">
            <a:bevelT w="381000" h="114300" prst="angle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9"/>
    </mc:Choice>
    <mc:Fallback xmlns="">
      <p:transition spd="slow" advTm="3040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G:\Изображение 6289.jpg"/>
          <p:cNvPicPr/>
          <p:nvPr/>
        </p:nvPicPr>
        <p:blipFill rotWithShape="1">
          <a:blip r:embed="rId3" cstate="print"/>
          <a:srcRect b="10709"/>
          <a:stretch/>
        </p:blipFill>
        <p:spPr bwMode="auto">
          <a:xfrm>
            <a:off x="2364160" y="476672"/>
            <a:ext cx="662049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506" name="Picture 2" descr="https://im2-tub-ru.yandex.net/i?id=a281a7d9f853774eac0df5116c782bf8&amp;n=33&amp;h=215&amp;w=1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2809882"/>
            <a:ext cx="1839523" cy="242997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TextBox 1"/>
          <p:cNvSpPr txBox="1"/>
          <p:nvPr/>
        </p:nvSpPr>
        <p:spPr>
          <a:xfrm>
            <a:off x="568896" y="5805264"/>
            <a:ext cx="80648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Любим мы и вырезать, и лепить, и рисовать</a:t>
            </a:r>
            <a:r>
              <a:rPr lang="ru-RU" sz="2400" b="1" dirty="0"/>
              <a:t>.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Мелом, краской, пластилином все мечты осуществлять.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8"/>
    </mc:Choice>
    <mc:Fallback xmlns="">
      <p:transition spd="slow" advTm="2990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G:\Изображение 62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52" y="1412776"/>
            <a:ext cx="6516724" cy="525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TextBox 3"/>
          <p:cNvSpPr txBox="1"/>
          <p:nvPr/>
        </p:nvSpPr>
        <p:spPr>
          <a:xfrm>
            <a:off x="309546" y="188640"/>
            <a:ext cx="8438917" cy="9541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Сюжетно – ролевая игра «Библиотека»</a:t>
            </a:r>
          </a:p>
          <a:p>
            <a:r>
              <a:rPr lang="ru-RU" dirty="0" smtClean="0"/>
              <a:t>Цель</a:t>
            </a:r>
            <a:r>
              <a:rPr lang="ru-RU" dirty="0" smtClean="0"/>
              <a:t>: расширять знания детей о профессии Библиотекарь, </a:t>
            </a:r>
            <a:r>
              <a:rPr lang="ru-RU" dirty="0" smtClean="0"/>
              <a:t>развивать коммуникативные </a:t>
            </a:r>
            <a:r>
              <a:rPr lang="ru-RU" dirty="0" smtClean="0"/>
              <a:t>навыки.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6"/>
    </mc:Choice>
    <mc:Fallback xmlns="">
      <p:transition spd="slow" advTm="3030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G:\развивающая среда\543.JPG"/>
          <p:cNvPicPr>
            <a:picLocks noChangeAspect="1" noChangeArrowheads="1"/>
          </p:cNvPicPr>
          <p:nvPr/>
        </p:nvPicPr>
        <p:blipFill rotWithShape="1">
          <a:blip r:embed="rId3" cstate="print"/>
          <a:srcRect t="21250"/>
          <a:stretch/>
        </p:blipFill>
        <p:spPr bwMode="auto">
          <a:xfrm>
            <a:off x="285720" y="3140968"/>
            <a:ext cx="4718328" cy="343128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85720" y="442700"/>
            <a:ext cx="4286280" cy="2308324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Уголок для игр со строительным материалом, конструкторами, дидактическими играми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484" name="Picture 4" descr="G:\развивающая среда\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760" y="466771"/>
            <a:ext cx="3776854" cy="481961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5"/>
    </mc:Choice>
    <mc:Fallback xmlns="">
      <p:transition spd="slow" advTm="2996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sus\AppData\Local\Microsoft\Windows\Temporary Internet Files\Content.Word\DSCF62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/>
          <a:stretch/>
        </p:blipFill>
        <p:spPr bwMode="auto">
          <a:xfrm rot="21279698">
            <a:off x="381563" y="2973485"/>
            <a:ext cx="4120430" cy="335883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 descr="C:\Users\Asus\AppData\Local\Microsoft\Windows\Temporary Internet Files\Content.Word\DSCF62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72" y="2614946"/>
            <a:ext cx="4329695" cy="407591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Прямоугольник 1"/>
          <p:cNvSpPr/>
          <p:nvPr/>
        </p:nvSpPr>
        <p:spPr>
          <a:xfrm>
            <a:off x="1643042" y="214290"/>
            <a:ext cx="5976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Уголок патриотического воспитания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50001" y="675955"/>
            <a:ext cx="8643998" cy="147732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Детям даются понятия о малой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Родине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Отечестве, представления о социокультурных ценностях нашего народа, о планете Земля, об особенностях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её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природы, многообразии стран и народов мира. В этом уголке есть герб и флаг нашей страны, портрет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президента,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альбом с достопримечательностями и знаменательными событиями станицы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Кущёвской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97"/>
    </mc:Choice>
    <mc:Fallback xmlns="">
      <p:transition spd="slow" advTm="29997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G:\Изображение 62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18" y="1596386"/>
            <a:ext cx="3794710" cy="35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87524" y="5517232"/>
            <a:ext cx="8568952" cy="9541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Знакомство детей с символикой нашей страны, через настольно – печатные игры.</a:t>
            </a:r>
            <a:endParaRPr lang="ru-RU" sz="2800" dirty="0"/>
          </a:p>
        </p:txBody>
      </p:sp>
      <p:pic>
        <p:nvPicPr>
          <p:cNvPr id="5" name="Рисунок 4" descr="G:\Изображение 62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32656"/>
            <a:ext cx="5026942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0"/>
    </mc:Choice>
    <mc:Fallback xmlns="">
      <p:transition spd="slow" advTm="2998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46961" y="476672"/>
            <a:ext cx="7606919" cy="4216539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/>
              <a:t>В РЕЗУЛЬТАТЕ ТАКОЙ ОРГАНИЗАЦИИ ИГРОВОЙ ДЕЯТЕЛЬНОСТИ, ДЕТИ </a:t>
            </a:r>
            <a:r>
              <a:rPr lang="ru-RU" sz="2000" b="1" dirty="0" smtClean="0"/>
              <a:t>УЧАТСЯ:</a:t>
            </a:r>
            <a:endParaRPr lang="ru-RU" sz="2000" dirty="0"/>
          </a:p>
          <a:p>
            <a:r>
              <a:rPr lang="ru-RU" sz="2000" dirty="0"/>
              <a:t>- Самостоятельно отбирать или придумывать разнообразные сюжеты игры.</a:t>
            </a:r>
          </a:p>
          <a:p>
            <a:r>
              <a:rPr lang="ru-RU" sz="2000" dirty="0"/>
              <a:t>- Придерживаться  в процессе игры намеченного замысла, оставляя место для импровизации.</a:t>
            </a:r>
          </a:p>
          <a:p>
            <a:r>
              <a:rPr lang="ru-RU" sz="2000" dirty="0"/>
              <a:t>- В дидактических играх договариваться со сверстниками об очередности ходов, выборе карт, схем; проявлять себя терпимыми и доброжелательными к партнерам.</a:t>
            </a:r>
          </a:p>
          <a:p>
            <a:r>
              <a:rPr lang="ru-RU" sz="2000" dirty="0"/>
              <a:t>- Владеть навыками театральной культуры: знает театральные профессии, правила поведения в театре.</a:t>
            </a:r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dirty="0"/>
              <a:t> </a:t>
            </a:r>
          </a:p>
        </p:txBody>
      </p:sp>
      <p:pic>
        <p:nvPicPr>
          <p:cNvPr id="4" name="Picture 2" descr="http://www.skuffens-animationer.dk/Animationer-Blandet/lab/sa-lab0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429000"/>
            <a:ext cx="2144645" cy="32581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8"/>
    </mc:Choice>
    <mc:Fallback xmlns="">
      <p:transition spd="slow" advTm="3084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3" y="0"/>
            <a:ext cx="9144000" cy="6913179"/>
          </a:xfrm>
          <a:prstGeom prst="rect">
            <a:avLst/>
          </a:prstGeom>
          <a:noFill/>
        </p:spPr>
      </p:pic>
      <p:sp>
        <p:nvSpPr>
          <p:cNvPr id="3" name="Вертикальный свиток 2"/>
          <p:cNvSpPr/>
          <p:nvPr/>
        </p:nvSpPr>
        <p:spPr>
          <a:xfrm>
            <a:off x="1259632" y="188640"/>
            <a:ext cx="6552728" cy="619268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latin typeface="Monotype Corsiva" pitchFamily="66" charset="0"/>
              </a:rPr>
              <a:t>Каждый ребёнок получит </a:t>
            </a:r>
            <a:endParaRPr lang="ru-RU" sz="3600" b="1" dirty="0" smtClean="0">
              <a:latin typeface="Monotype Corsiva" pitchFamily="66" charset="0"/>
            </a:endParaRPr>
          </a:p>
          <a:p>
            <a:r>
              <a:rPr lang="ru-RU" sz="3600" b="1" dirty="0" smtClean="0">
                <a:latin typeface="Monotype Corsiva" pitchFamily="66" charset="0"/>
              </a:rPr>
              <a:t>                           здесь </a:t>
            </a:r>
            <a:r>
              <a:rPr lang="ru-RU" sz="3600" b="1" dirty="0">
                <a:latin typeface="Monotype Corsiva" pitchFamily="66" charset="0"/>
              </a:rPr>
              <a:t>ласку,</a:t>
            </a:r>
          </a:p>
          <a:p>
            <a:r>
              <a:rPr lang="ru-RU" sz="3600" b="1" dirty="0">
                <a:latin typeface="Monotype Corsiva" pitchFamily="66" charset="0"/>
              </a:rPr>
              <a:t>Каждого встретит тепло </a:t>
            </a:r>
            <a:endParaRPr lang="ru-RU" sz="3600" b="1" dirty="0" smtClean="0">
              <a:latin typeface="Monotype Corsiva" pitchFamily="66" charset="0"/>
            </a:endParaRPr>
          </a:p>
          <a:p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smtClean="0">
                <a:latin typeface="Monotype Corsiva" pitchFamily="66" charset="0"/>
              </a:rPr>
              <a:t>                                и </a:t>
            </a:r>
            <a:r>
              <a:rPr lang="ru-RU" sz="3600" b="1" dirty="0">
                <a:latin typeface="Monotype Corsiva" pitchFamily="66" charset="0"/>
              </a:rPr>
              <a:t>уют!</a:t>
            </a:r>
          </a:p>
          <a:p>
            <a:r>
              <a:rPr lang="ru-RU" sz="3600" b="1" dirty="0">
                <a:latin typeface="Monotype Corsiva" pitchFamily="66" charset="0"/>
              </a:rPr>
              <a:t>Каждую девочку, каждого </a:t>
            </a:r>
            <a:endParaRPr lang="ru-RU" sz="3600" b="1" dirty="0" smtClean="0">
              <a:latin typeface="Monotype Corsiva" pitchFamily="66" charset="0"/>
            </a:endParaRPr>
          </a:p>
          <a:p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smtClean="0">
                <a:latin typeface="Monotype Corsiva" pitchFamily="66" charset="0"/>
              </a:rPr>
              <a:t>                           мальчика</a:t>
            </a:r>
            <a:endParaRPr lang="ru-RU" sz="3600" b="1" dirty="0">
              <a:latin typeface="Monotype Corsiva" pitchFamily="66" charset="0"/>
            </a:endParaRPr>
          </a:p>
          <a:p>
            <a:r>
              <a:rPr lang="ru-RU" sz="3600" b="1" dirty="0">
                <a:latin typeface="Monotype Corsiva" pitchFamily="66" charset="0"/>
              </a:rPr>
              <a:t>Здесь уважают, любят и </a:t>
            </a:r>
            <a:endParaRPr lang="ru-RU" sz="3600" b="1" dirty="0" smtClean="0">
              <a:latin typeface="Monotype Corsiva" pitchFamily="66" charset="0"/>
            </a:endParaRPr>
          </a:p>
          <a:p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smtClean="0">
                <a:latin typeface="Monotype Corsiva" pitchFamily="66" charset="0"/>
              </a:rPr>
              <a:t>                                ждут</a:t>
            </a:r>
            <a:r>
              <a:rPr lang="ru-RU" sz="3600" b="1" dirty="0">
                <a:latin typeface="Monotype Corsiva" pitchFamily="66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0"/>
    </mc:Choice>
    <mc:Fallback xmlns="">
      <p:transition spd="slow" advTm="118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309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://www.playcast.ru/uploads/2014/04/07/813732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89540"/>
            <a:ext cx="7272808" cy="1931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4"/>
    </mc:Choice>
    <mc:Fallback xmlns="">
      <p:transition spd="slow" advTm="1164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403632"/>
            <a:ext cx="8700109" cy="1323439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                         Игровая зона для настольно-печатных игр</a:t>
            </a:r>
            <a:endParaRPr kumimoji="0" lang="ru-RU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</a:rPr>
              <a:t>     </a:t>
            </a:r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Р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азвитие мышления и мелкой моторики</a:t>
            </a:r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</a:rPr>
              <a:t>,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зрительного восприятия и внимания</a:t>
            </a:r>
            <a:r>
              <a:rPr lang="ru-RU" sz="2000" dirty="0" smtClean="0">
                <a:solidFill>
                  <a:schemeClr val="tx1"/>
                </a:solidFill>
                <a:latin typeface="Arial Narrow" pitchFamily="34" charset="0"/>
              </a:rPr>
              <a:t>;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обучение группировке предметов по цвету, размеру, форме; выявление отношения групп предметов по количеству и виду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</a:rPr>
              <a:t> </a:t>
            </a: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4" name="Рисунок 3" descr="C:\Documents and Settings\Admin\Мои документы\Мои рисунки\Изображение 62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215" y="2636912"/>
            <a:ext cx="3966737" cy="408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 descr="C:\Documents and Settings\Admin\Мои документы\Мои рисунки\Изображение 62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060848"/>
            <a:ext cx="4558415" cy="451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2"/>
    </mc:Choice>
    <mc:Fallback xmlns="">
      <p:transition spd="slow" advTm="3699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79512" y="153888"/>
            <a:ext cx="8712968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Книжный уголок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Цели создания: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развитие избирательного отношения к произведениям художественной литературы, повышение внимания к языку литературного произведения, совершенствование умения обращаться с книгой, расширение представлений об окружающе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4578" name="Picture 2" descr="G:\развивающая среда\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994582"/>
            <a:ext cx="6597946" cy="4863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55"/>
    </mc:Choice>
    <mc:Fallback xmlns="">
      <p:transition spd="slow" advTm="3715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36926" y="217655"/>
            <a:ext cx="8640960" cy="184665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Уголок природы и экспериментирования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знакомление детей с окружающим миром: с разными явлениями природы, флорой и фауной нашей планеты.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Расширение знаний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навыков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 уходу за комнатными растениями,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развитие умений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пользоваться инвентарем, </a:t>
            </a:r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воспитание трудолюбия, формирование умений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работать в коллективе.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9459" name="Picture 3" descr="G:\развивающая среда\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79773"/>
            <a:ext cx="3433014" cy="45983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2" descr="G:\развивающая среда\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077242"/>
            <a:ext cx="3528014" cy="456452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82"/>
    </mc:Choice>
    <mc:Fallback xmlns="">
      <p:transition spd="slow" advTm="3678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" y="93360"/>
            <a:ext cx="9144000" cy="6858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362824" y="298392"/>
            <a:ext cx="3849136" cy="7078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«Зелёная зона</a:t>
            </a:r>
            <a:r>
              <a:rPr lang="ru-RU" sz="2000" b="1" dirty="0" smtClean="0"/>
              <a:t>» для релаксации, опытов и экспериментов.</a:t>
            </a:r>
            <a:endParaRPr lang="ru-RU" sz="2000" b="1" dirty="0"/>
          </a:p>
        </p:txBody>
      </p:sp>
      <p:pic>
        <p:nvPicPr>
          <p:cNvPr id="5" name="Picture 2" descr="G:\развивающая среда\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382129" cy="515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развивающая среда\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22360"/>
            <a:ext cx="4337558" cy="32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Admin\Мои документы\Мои рисунки\DSCF63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98393"/>
            <a:ext cx="3610236" cy="298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90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2"/>
    </mc:Choice>
    <mc:Fallback xmlns="">
      <p:transition spd="slow" advTm="371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5536" y="764704"/>
            <a:ext cx="3349417" cy="1569660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ЦЕНТР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МУЗЫКАЛЬНО-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Х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УДОЖЕСТВЕННОЙ ДЕЯТЕЛЬНОСТИ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27650" name="Picture 2" descr="G:\развивающая среда\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404664"/>
            <a:ext cx="4963992" cy="616760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8434" name="Picture 2" descr="http://www.picgifs.com/source/includes/functions/download_image.php?file=music-graphics/music-graphics/accordions/music-graphics-accordions-14025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46272">
            <a:off x="-129775" y="2462951"/>
            <a:ext cx="4055257" cy="32233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9"/>
    </mc:Choice>
    <mc:Fallback xmlns="">
      <p:transition spd="slow" advTm="1416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fon-1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Admin\Мои документы\Мои рисунки\DSCF63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35771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Documents and Settings\Admin\Мои документы\Мои рисунки\DSCF63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700808"/>
            <a:ext cx="3820984" cy="48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0178" name="Picture 2" descr="http://www.ptisd.org/users/0024/trumpet%20blue%20note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10952"/>
            <a:ext cx="4214842" cy="12906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536" y="4581128"/>
            <a:ext cx="4176464" cy="166199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Воспитание интереса к музыке, ознакомление с  игрой на музыкальных инструментах, формирование умен</a:t>
            </a:r>
            <a:r>
              <a:rPr lang="ru-RU" sz="2400" b="1" dirty="0" smtClean="0"/>
              <a:t>ий и </a:t>
            </a:r>
            <a:r>
              <a:rPr lang="ru-RU" b="1" dirty="0" smtClean="0"/>
              <a:t>навыков игры в ансамбль.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0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0"/>
    </mc:Choice>
    <mc:Fallback xmlns="">
      <p:transition spd="slow" advTm="1457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970</Words>
  <Application>Microsoft Office PowerPoint</Application>
  <PresentationFormat>Экран (4:3)</PresentationFormat>
  <Paragraphs>78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Administrator PC</cp:lastModifiedBy>
  <cp:revision>73</cp:revision>
  <dcterms:created xsi:type="dcterms:W3CDTF">2016-03-08T17:37:40Z</dcterms:created>
  <dcterms:modified xsi:type="dcterms:W3CDTF">2016-03-28T12:16:45Z</dcterms:modified>
</cp:coreProperties>
</file>